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</p:sldIdLst>
  <p:sldSz cx="13004800" cy="9753600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5pPr>
    <a:lvl6pPr marL="22860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6pPr>
    <a:lvl7pPr marL="27432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7pPr>
    <a:lvl8pPr marL="32004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8pPr>
    <a:lvl9pPr marL="36576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7262A"/>
    <a:srgbClr val="172F78"/>
    <a:srgbClr val="BC7112"/>
    <a:srgbClr val="232939"/>
    <a:srgbClr val="0A4955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0" autoAdjust="0"/>
    <p:restoredTop sz="93333" autoAdjust="0"/>
  </p:normalViewPr>
  <p:slideViewPr>
    <p:cSldViewPr>
      <p:cViewPr>
        <p:scale>
          <a:sx n="53" d="100"/>
          <a:sy n="53" d="100"/>
        </p:scale>
        <p:origin x="-594" y="-30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53" d="100"/>
          <a:sy n="253" d="100"/>
        </p:scale>
        <p:origin x="1794" y="-7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434587-879A-7F4D-BA57-7A854BFA30F4}" type="datetimeFigureOut">
              <a:rPr lang="en-US" smtClean="0"/>
              <a:pPr/>
              <a:t>6/21/2013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57F819-BB00-264B-8C15-00A30CACB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308200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8129062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9026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/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   </a:t>
            </a:r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z="8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64479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7861300"/>
            <a:ext cx="10541000" cy="1612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257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8150" y="5245100"/>
            <a:ext cx="2635250" cy="42291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5245100"/>
            <a:ext cx="7753350" cy="4229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61321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8062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7235169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7861300"/>
            <a:ext cx="5194300" cy="1612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9100" y="7861300"/>
            <a:ext cx="5194300" cy="1612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7534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792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14227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722701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268045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7427714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8FEA-9350-464D-BC24-74AB24F05B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file:///C:\Documents%20and%20Settings\bnevers\My%20Documents\Dropbox\L31\AASHTO%20-%20File%20Sharing\aecom-1.mov" TargetMode="Externa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nevers\My%20Documents\Dropbox\L31\AASHTO%20-%20File%20Sharing\aecom-1.mov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558800" y="4495800"/>
            <a:ext cx="11569700" cy="9144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r>
              <a:rPr lang="en-US" sz="4800" b="1" dirty="0" smtClean="0">
                <a:solidFill>
                  <a:srgbClr val="FFFFFF"/>
                </a:solidFill>
                <a:latin typeface="Helvetica"/>
                <a:cs typeface="Helvetica"/>
              </a:rPr>
              <a:t>MEETING CUSTOMER EXPECTATIONS</a:t>
            </a:r>
            <a:endParaRPr lang="en-US" sz="48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487" y="7391400"/>
            <a:ext cx="2462535" cy="10710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688" y="7391400"/>
            <a:ext cx="4286634" cy="10667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909" y="7391400"/>
            <a:ext cx="5259941" cy="10495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0" y="9296400"/>
            <a:ext cx="5120640" cy="3048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iStockphoto.com/George Doyle (200393312-001)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00" y="381000"/>
            <a:ext cx="11887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CEO Roundtable</a:t>
            </a:r>
          </a:p>
          <a:p>
            <a:pPr algn="l"/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Operations in the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21</a:t>
            </a:r>
            <a:r>
              <a:rPr lang="en-US" sz="6600" baseline="300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st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 Century DOT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207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406400" y="2692400"/>
            <a:ext cx="6019800" cy="6756400"/>
          </a:xfrm>
          <a:prstGeom prst="rect">
            <a:avLst/>
          </a:prstGeom>
          <a:solidFill>
            <a:srgbClr val="0A4954">
              <a:alpha val="73000"/>
            </a:srgbClr>
          </a:solidFill>
          <a:ln w="25400" cap="flat">
            <a:solidFill>
              <a:schemeClr val="accent5">
                <a:alpha val="73000"/>
              </a:schemeClr>
            </a:solidFill>
            <a:miter lim="800000"/>
            <a:headEnd type="none" w="med" len="med"/>
            <a:tailEnd type="none" w="med" len="med"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1747" name="Group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7786222"/>
              </p:ext>
            </p:extLst>
          </p:nvPr>
        </p:nvGraphicFramePr>
        <p:xfrm>
          <a:off x="7391400" y="2667001"/>
          <a:ext cx="5130800" cy="3762169"/>
        </p:xfrm>
        <a:graphic>
          <a:graphicData uri="http://schemas.openxmlformats.org/drawingml/2006/table">
            <a:tbl>
              <a:tblPr/>
              <a:tblGrid>
                <a:gridCol w="5130800"/>
              </a:tblGrid>
              <a:tr h="972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/>
                          <a:ea typeface="ヒラギノ角ゴ ProN W6" charset="0"/>
                          <a:cs typeface="HelveticaNeueLT Std Bold"/>
                          <a:sym typeface="Calibri Bold" charset="0"/>
                        </a:rPr>
                        <a:t>Benefits of</a:t>
                      </a:r>
                      <a:b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/>
                          <a:ea typeface="ヒラギノ角ゴ ProN W6" charset="0"/>
                          <a:cs typeface="HelveticaNeueLT Std Bold"/>
                          <a:sym typeface="Calibri Bold" charset="0"/>
                        </a:rPr>
                      </a:b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/>
                          <a:ea typeface="ヒラギノ角ゴ ProN W6" charset="0"/>
                          <a:cs typeface="HelveticaNeueLT Std Bold"/>
                          <a:sym typeface="Calibri Bold" charset="0"/>
                        </a:rPr>
                        <a:t>Operations Initiatives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Bold"/>
                        <a:ea typeface="ヒラギノ角ゴ ProN W6" charset="0"/>
                        <a:cs typeface="HelveticaNeueLT Std Bold"/>
                        <a:sym typeface="Calibri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</a:tr>
              <a:tr h="2685209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en-US" sz="2800" b="1" i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Region-wide impact</a:t>
                      </a:r>
                    </a:p>
                    <a:p>
                      <a:pPr marL="342900" indent="-34290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en-US" sz="2800" b="1" i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Prompt implementation</a:t>
                      </a:r>
                    </a:p>
                    <a:p>
                      <a:pPr marL="342900" indent="-34290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en-US" sz="2800" b="1" i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High benefit</a:t>
                      </a:r>
                      <a:r>
                        <a:rPr lang="en-US" sz="2800" b="1" i="0" baseline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 and low cost</a:t>
                      </a:r>
                      <a:endParaRPr lang="en-US" sz="2800" b="1" i="0" dirty="0" smtClean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  <a:p>
                      <a:pPr marL="342900" indent="-34290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en-US" sz="2800" b="1" i="0" dirty="0" smtClean="0">
                          <a:solidFill>
                            <a:srgbClr val="FFFFFF"/>
                          </a:solidFill>
                          <a:latin typeface="Helvetica"/>
                          <a:cs typeface="Helvetica"/>
                        </a:rPr>
                        <a:t>Positive public response</a:t>
                      </a:r>
                      <a:endParaRPr lang="en-US" sz="2800" b="1" i="0" dirty="0">
                        <a:solidFill>
                          <a:srgbClr val="FFFFFF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773" name="Object 29"/>
          <p:cNvGraphicFramePr>
            <a:graphicFrameLocks/>
          </p:cNvGraphicFramePr>
          <p:nvPr/>
        </p:nvGraphicFramePr>
        <p:xfrm>
          <a:off x="835025" y="4248150"/>
          <a:ext cx="5219700" cy="2946400"/>
        </p:xfrm>
        <a:graphic>
          <a:graphicData uri="http://schemas.openxmlformats.org/presentationml/2006/ole">
            <p:oleObj spid="_x0000_s1031" name="Chart" r:id="rId5" imgW="7334508" imgH="4139683" progId="MSGraph.Chart.8">
              <p:embed/>
            </p:oleObj>
          </a:graphicData>
        </a:graphic>
      </p:graphicFrame>
      <p:grpSp>
        <p:nvGrpSpPr>
          <p:cNvPr id="31791" name="Group 47"/>
          <p:cNvGrpSpPr>
            <a:grpSpLocks/>
          </p:cNvGrpSpPr>
          <p:nvPr/>
        </p:nvGrpSpPr>
        <p:grpSpPr bwMode="auto">
          <a:xfrm>
            <a:off x="393700" y="3863975"/>
            <a:ext cx="5527675" cy="6575425"/>
            <a:chOff x="0" y="0"/>
            <a:chExt cx="3482" cy="4142"/>
          </a:xfrm>
        </p:grpSpPr>
        <p:sp>
          <p:nvSpPr>
            <p:cNvPr id="31774" name="Rectangle 30"/>
            <p:cNvSpPr>
              <a:spLocks/>
            </p:cNvSpPr>
            <p:nvPr/>
          </p:nvSpPr>
          <p:spPr bwMode="auto">
            <a:xfrm rot="5400000">
              <a:off x="942" y="2680"/>
              <a:ext cx="1344" cy="360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INCIDENTS</a:t>
              </a:r>
            </a:p>
          </p:txBody>
        </p:sp>
        <p:sp>
          <p:nvSpPr>
            <p:cNvPr id="31775" name="Rectangle 31"/>
            <p:cNvSpPr>
              <a:spLocks/>
            </p:cNvSpPr>
            <p:nvPr/>
          </p:nvSpPr>
          <p:spPr bwMode="auto">
            <a:xfrm rot="5400000">
              <a:off x="-367" y="2904"/>
              <a:ext cx="1767" cy="344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BOTTLENECKS</a:t>
              </a:r>
            </a:p>
          </p:txBody>
        </p:sp>
        <p:sp>
          <p:nvSpPr>
            <p:cNvPr id="31776" name="Rectangle 32"/>
            <p:cNvSpPr>
              <a:spLocks/>
            </p:cNvSpPr>
            <p:nvPr/>
          </p:nvSpPr>
          <p:spPr bwMode="auto">
            <a:xfrm rot="5400000">
              <a:off x="1310" y="2839"/>
              <a:ext cx="1688" cy="384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BAD WEATHER</a:t>
              </a:r>
            </a:p>
          </p:txBody>
        </p:sp>
        <p:sp>
          <p:nvSpPr>
            <p:cNvPr id="31777" name="Rectangle 33"/>
            <p:cNvSpPr>
              <a:spLocks/>
            </p:cNvSpPr>
            <p:nvPr/>
          </p:nvSpPr>
          <p:spPr bwMode="auto">
            <a:xfrm rot="5400000">
              <a:off x="1956" y="2784"/>
              <a:ext cx="1528" cy="336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WORK ZONES</a:t>
              </a:r>
            </a:p>
          </p:txBody>
        </p:sp>
        <p:sp>
          <p:nvSpPr>
            <p:cNvPr id="31778" name="Rectangle 34"/>
            <p:cNvSpPr>
              <a:spLocks/>
            </p:cNvSpPr>
            <p:nvPr/>
          </p:nvSpPr>
          <p:spPr bwMode="auto">
            <a:xfrm rot="5400000">
              <a:off x="87" y="2986"/>
              <a:ext cx="1952" cy="360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SIGNAL TIMING</a:t>
              </a:r>
            </a:p>
          </p:txBody>
        </p:sp>
        <p:sp>
          <p:nvSpPr>
            <p:cNvPr id="31779" name="Rectangle 35"/>
            <p:cNvSpPr>
              <a:spLocks/>
            </p:cNvSpPr>
            <p:nvPr/>
          </p:nvSpPr>
          <p:spPr bwMode="auto">
            <a:xfrm rot="5400000">
              <a:off x="2322" y="2973"/>
              <a:ext cx="1944" cy="376"/>
            </a:xfrm>
            <a:prstGeom prst="rect">
              <a:avLst/>
            </a:prstGeom>
            <a:noFill/>
            <a:ln>
              <a:noFill/>
            </a:ln>
            <a:effectLst>
              <a:outerShdw blurRad="254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Helvetica" pitchFamily="34" charset="0"/>
                  <a:ea typeface="ＭＳ Ｐゴシック" charset="0"/>
                  <a:cs typeface="Helvetica Neue Bold Condensed" charset="0"/>
                </a:rPr>
                <a:t>SPECIAL EVENTS</a:t>
              </a:r>
            </a:p>
          </p:txBody>
        </p:sp>
        <p:sp>
          <p:nvSpPr>
            <p:cNvPr id="31780" name="Rectangle 36"/>
            <p:cNvSpPr>
              <a:spLocks/>
            </p:cNvSpPr>
            <p:nvPr/>
          </p:nvSpPr>
          <p:spPr bwMode="auto">
            <a:xfrm>
              <a:off x="35" y="1921"/>
              <a:ext cx="312" cy="344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0%</a:t>
              </a:r>
            </a:p>
          </p:txBody>
        </p:sp>
        <p:sp>
          <p:nvSpPr>
            <p:cNvPr id="31781" name="Rectangle 37"/>
            <p:cNvSpPr>
              <a:spLocks/>
            </p:cNvSpPr>
            <p:nvPr/>
          </p:nvSpPr>
          <p:spPr bwMode="auto">
            <a:xfrm>
              <a:off x="8" y="1497"/>
              <a:ext cx="328" cy="232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10%</a:t>
              </a:r>
            </a:p>
          </p:txBody>
        </p:sp>
        <p:sp>
          <p:nvSpPr>
            <p:cNvPr id="31782" name="Rectangle 38"/>
            <p:cNvSpPr>
              <a:spLocks/>
            </p:cNvSpPr>
            <p:nvPr/>
          </p:nvSpPr>
          <p:spPr bwMode="auto">
            <a:xfrm>
              <a:off x="16" y="1016"/>
              <a:ext cx="328" cy="304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20%</a:t>
              </a:r>
            </a:p>
          </p:txBody>
        </p:sp>
        <p:sp>
          <p:nvSpPr>
            <p:cNvPr id="31783" name="Rectangle 39"/>
            <p:cNvSpPr>
              <a:spLocks/>
            </p:cNvSpPr>
            <p:nvPr/>
          </p:nvSpPr>
          <p:spPr bwMode="auto">
            <a:xfrm>
              <a:off x="0" y="560"/>
              <a:ext cx="344" cy="264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30%</a:t>
              </a:r>
            </a:p>
          </p:txBody>
        </p:sp>
        <p:sp>
          <p:nvSpPr>
            <p:cNvPr id="31784" name="Rectangle 40"/>
            <p:cNvSpPr>
              <a:spLocks/>
            </p:cNvSpPr>
            <p:nvPr/>
          </p:nvSpPr>
          <p:spPr bwMode="auto">
            <a:xfrm>
              <a:off x="0" y="88"/>
              <a:ext cx="352" cy="296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40%</a:t>
              </a:r>
            </a:p>
          </p:txBody>
        </p:sp>
        <p:sp>
          <p:nvSpPr>
            <p:cNvPr id="31785" name="Rectangle 41"/>
            <p:cNvSpPr>
              <a:spLocks/>
            </p:cNvSpPr>
            <p:nvPr/>
          </p:nvSpPr>
          <p:spPr bwMode="auto">
            <a:xfrm>
              <a:off x="389" y="0"/>
              <a:ext cx="352" cy="280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40%</a:t>
              </a:r>
            </a:p>
          </p:txBody>
        </p:sp>
        <p:sp>
          <p:nvSpPr>
            <p:cNvPr id="31786" name="Rectangle 42"/>
            <p:cNvSpPr>
              <a:spLocks/>
            </p:cNvSpPr>
            <p:nvPr/>
          </p:nvSpPr>
          <p:spPr bwMode="auto">
            <a:xfrm>
              <a:off x="1469" y="696"/>
              <a:ext cx="352" cy="288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25%</a:t>
              </a:r>
            </a:p>
          </p:txBody>
        </p:sp>
        <p:sp>
          <p:nvSpPr>
            <p:cNvPr id="31787" name="Rectangle 43"/>
            <p:cNvSpPr>
              <a:spLocks/>
            </p:cNvSpPr>
            <p:nvPr/>
          </p:nvSpPr>
          <p:spPr bwMode="auto">
            <a:xfrm>
              <a:off x="2021" y="1176"/>
              <a:ext cx="336" cy="272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15%</a:t>
              </a:r>
            </a:p>
          </p:txBody>
        </p:sp>
        <p:sp>
          <p:nvSpPr>
            <p:cNvPr id="31788" name="Rectangle 44"/>
            <p:cNvSpPr>
              <a:spLocks/>
            </p:cNvSpPr>
            <p:nvPr/>
          </p:nvSpPr>
          <p:spPr bwMode="auto">
            <a:xfrm>
              <a:off x="2566" y="1392"/>
              <a:ext cx="344" cy="288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10%</a:t>
              </a:r>
            </a:p>
          </p:txBody>
        </p:sp>
        <p:sp>
          <p:nvSpPr>
            <p:cNvPr id="31789" name="Rectangle 45"/>
            <p:cNvSpPr>
              <a:spLocks/>
            </p:cNvSpPr>
            <p:nvPr/>
          </p:nvSpPr>
          <p:spPr bwMode="auto">
            <a:xfrm>
              <a:off x="3110" y="1633"/>
              <a:ext cx="352" cy="280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5%</a:t>
              </a:r>
            </a:p>
          </p:txBody>
        </p:sp>
        <p:sp>
          <p:nvSpPr>
            <p:cNvPr id="31790" name="Rectangle 46"/>
            <p:cNvSpPr>
              <a:spLocks/>
            </p:cNvSpPr>
            <p:nvPr/>
          </p:nvSpPr>
          <p:spPr bwMode="auto">
            <a:xfrm>
              <a:off x="940" y="1609"/>
              <a:ext cx="312" cy="280"/>
            </a:xfrm>
            <a:prstGeom prst="rect">
              <a:avLst/>
            </a:prstGeom>
            <a:noFill/>
            <a:ln>
              <a:noFill/>
            </a:ln>
            <a:effectLst>
              <a:outerShdw blurRad="152400" algn="ctr" rotWithShape="0">
                <a:schemeClr val="bg2">
                  <a:alpha val="59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5%</a:t>
              </a:r>
            </a:p>
          </p:txBody>
        </p:sp>
      </p:grpSp>
      <p:sp>
        <p:nvSpPr>
          <p:cNvPr id="31796" name="Rectangle 52"/>
          <p:cNvSpPr>
            <a:spLocks/>
          </p:cNvSpPr>
          <p:nvPr/>
        </p:nvSpPr>
        <p:spPr bwMode="auto">
          <a:xfrm>
            <a:off x="406400" y="2641600"/>
            <a:ext cx="6019800" cy="10668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solidFill>
              <a:schemeClr val="accent5"/>
            </a:solidFill>
          </a:ln>
          <a:extLst/>
        </p:spPr>
        <p:txBody>
          <a:bodyPr lIns="0" tIns="0" rIns="0" bIns="0" anchor="ctr"/>
          <a:lstStyle/>
          <a:p>
            <a:r>
              <a:rPr lang="en-US" dirty="0" smtClean="0">
                <a:solidFill>
                  <a:srgbClr val="FFFFFF"/>
                </a:solidFill>
                <a:latin typeface="HelveticaNeueLT Std Bold" charset="0"/>
                <a:ea typeface="ＭＳ Ｐゴシック" charset="0"/>
                <a:cs typeface="HelveticaNeueLT Std Bold" charset="0"/>
                <a:sym typeface="HelveticaNeueLT Std Bold" charset="0"/>
              </a:rPr>
              <a:t>National Causes of Delay</a:t>
            </a:r>
            <a:endParaRPr lang="en-US" dirty="0">
              <a:solidFill>
                <a:srgbClr val="FFFFFF"/>
              </a:solidFill>
              <a:latin typeface="HelveticaNeueLT Std Bold" charset="0"/>
              <a:ea typeface="ＭＳ Ｐゴシック" charset="0"/>
              <a:cs typeface="HelveticaNeueLT Std Bold" charset="0"/>
              <a:sym typeface="HelveticaNeueLT Std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3846935" y="1893465"/>
            <a:ext cx="110823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500" dirty="0" smtClean="0">
                <a:solidFill>
                  <a:srgbClr val="FF0000"/>
                </a:solidFill>
                <a:latin typeface="Arial"/>
                <a:cs typeface="Arial"/>
              </a:rPr>
              <a:t>{</a:t>
            </a:r>
            <a:endParaRPr lang="en-US" sz="3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10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8" name="Rectangle 1"/>
          <p:cNvSpPr txBox="1">
            <a:spLocks noChangeArrowheads="1"/>
          </p:cNvSpPr>
          <p:nvPr/>
        </p:nvSpPr>
        <p:spPr>
          <a:xfrm>
            <a:off x="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ben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yong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you (</a:t>
            </a:r>
            <a:r>
              <a:rPr lang="da-DK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137958298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Benefits of Operations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102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/>
          </p:cNvSpPr>
          <p:nvPr/>
        </p:nvSpPr>
        <p:spPr bwMode="auto">
          <a:xfrm>
            <a:off x="787400" y="2514600"/>
            <a:ext cx="11582400" cy="70866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Smarter Maintenance Operations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/>
              <a:ea typeface="ＭＳ Ｐゴシック" charset="0"/>
              <a:cs typeface="Helvetica"/>
              <a:sym typeface="HelveticaNeueLT Std Blk" charset="0"/>
            </a:endParaRPr>
          </a:p>
          <a:p>
            <a:pPr algn="r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Work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Zone Management</a:t>
            </a:r>
          </a:p>
          <a:p>
            <a:pPr algn="l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Event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Management</a:t>
            </a:r>
          </a:p>
          <a:p>
            <a:pPr algn="r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Traffic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Signal Synchronization</a:t>
            </a:r>
          </a:p>
          <a:p>
            <a:pPr algn="l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Road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Weather Information Systems</a:t>
            </a:r>
          </a:p>
          <a:p>
            <a:pPr algn="r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Traveler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Information Systems</a:t>
            </a:r>
          </a:p>
          <a:p>
            <a:pPr algn="l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Ramp Meters, Lane Operations, and Control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/>
              <a:ea typeface="ＭＳ Ｐゴシック" charset="0"/>
              <a:cs typeface="Helvetica"/>
              <a:sym typeface="HelveticaNeueLT Std Blk" charset="0"/>
            </a:endParaRPr>
          </a:p>
          <a:p>
            <a:pPr algn="r">
              <a:lnSpc>
                <a:spcPct val="120000"/>
              </a:lnSpc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Traffic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lk" charset="0"/>
              </a:rPr>
              <a:t>Incident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1061" y="9230380"/>
            <a:ext cx="48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11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iStockphoto.com/Digital Vision (dv797002-1)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28600"/>
            <a:ext cx="11887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Operations Opportunities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FROM EVERYDAY MAINTENANCE ACTIVITIES TO CUTTING EDGE INNOVATION</a:t>
            </a:r>
            <a:endParaRPr lang="en-US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628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3810000"/>
            <a:ext cx="7035800" cy="3657600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0200" y="3962400"/>
            <a:ext cx="655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Maintenance Decision Support Systems</a:t>
            </a:r>
          </a:p>
          <a:p>
            <a:pPr algn="l"/>
            <a:r>
              <a:rPr lang="en-US" sz="4400" i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Proven, Cost-Effective Tool for State and Local DOTs</a:t>
            </a:r>
            <a:endParaRPr lang="en-US" sz="4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12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9372600"/>
            <a:ext cx="6263640" cy="3810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Jupiterimages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(86521201);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inset,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BanksPhotos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(20026694)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pic>
        <p:nvPicPr>
          <p:cNvPr id="5" name="Picture 4" descr="pics-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00" y="3962400"/>
            <a:ext cx="4318000" cy="306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Smarter Maintenance Operations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70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0800" y="4800600"/>
            <a:ext cx="7656351" cy="4032386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Helvetica"/>
                <a:cs typeface="Helvetica"/>
              </a:rPr>
              <a:t>A state DOT used automated speed detectors in a three-mile interstate work zone. Updated message signs were used to distribute drivers to an alternate freeway.</a:t>
            </a:r>
          </a:p>
          <a:p>
            <a:pPr marL="457200" indent="-457200" algn="l">
              <a:lnSpc>
                <a:spcPct val="90000"/>
              </a:lnSpc>
              <a:buFont typeface="Arial"/>
              <a:buChar char="•"/>
            </a:pPr>
            <a:endParaRPr lang="en-US" sz="30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US" sz="2600" b="1" dirty="0" smtClean="0">
                <a:solidFill>
                  <a:srgbClr val="FFFFFF"/>
                </a:solidFill>
                <a:latin typeface="Helvetica"/>
                <a:cs typeface="Helvetica"/>
              </a:rPr>
              <a:t>19% decrease in ADT traffic at work zone</a:t>
            </a: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endParaRPr lang="en-US" sz="26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US" sz="2600" b="1" dirty="0" smtClean="0">
                <a:solidFill>
                  <a:srgbClr val="FFFFFF"/>
                </a:solidFill>
                <a:latin typeface="Helvetica"/>
                <a:cs typeface="Helvetica"/>
              </a:rPr>
              <a:t>15% increase in ADT traffic on alternate freeway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13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0" y="9372600"/>
            <a:ext cx="6263640" cy="3810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iStockphoto.com/Trevor Smith (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117812988);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top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© iStockphoto.com/Mike Clarke (6336691);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BanksPhotos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(16140025) 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pic>
        <p:nvPicPr>
          <p:cNvPr id="11" name="Picture 10" descr="pics-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048000"/>
            <a:ext cx="4546600" cy="605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Work Zone Management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832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8000" y="5181600"/>
            <a:ext cx="7010400" cy="3539430"/>
          </a:xfrm>
          <a:prstGeom prst="rect">
            <a:avLst/>
          </a:prstGeom>
          <a:solidFill>
            <a:schemeClr val="tx1">
              <a:lumMod val="75000"/>
              <a:alpha val="83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A DOT installed a low visibility warning system. 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Speed variability reduced 22%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Crash rates reduced 70 – 100%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A DOT wet pavement detection and advisory system reduced crashes by 39%.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14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372600"/>
            <a:ext cx="6263640" cy="3810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iStockphoto.com/Craig Neil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McCausland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(20673463);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inset,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Altrendo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Travel (90206760) 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pic>
        <p:nvPicPr>
          <p:cNvPr id="3" name="Picture 2" descr="pics-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0" y="4800600"/>
            <a:ext cx="56896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Road Weather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Information Systems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741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14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9800" y="6477000"/>
            <a:ext cx="8255000" cy="2554545"/>
          </a:xfrm>
          <a:prstGeom prst="rect">
            <a:avLst/>
          </a:prstGeom>
          <a:solidFill>
            <a:schemeClr val="tx1">
              <a:lumMod val="75000"/>
              <a:alpha val="83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Travel time to a major racing facility in Phoenix was reduced by over 70% by applying event management strategies.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Agency collaboration is important to effective event management.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77000"/>
            <a:ext cx="3975100" cy="2650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505200"/>
            <a:ext cx="3975100" cy="2650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24356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15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9372600"/>
            <a:ext cx="6263640" cy="3810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iStockphoto.com/Shane Michael (4519294);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top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dennisjim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(21410333);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© iStockphoto.com/S.W.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Krull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(4519294)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Event Management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105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600" y="2057400"/>
            <a:ext cx="4635500" cy="5195714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64600" y="3657600"/>
            <a:ext cx="3976182" cy="5145648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200" y="7377911"/>
            <a:ext cx="8229600" cy="2062103"/>
          </a:xfrm>
          <a:prstGeom prst="rect">
            <a:avLst/>
          </a:prstGeom>
          <a:solidFill>
            <a:schemeClr val="tx1">
              <a:lumMod val="75000"/>
              <a:alpha val="74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Reductions in traffic delay ranging from 15-40%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Reductions </a:t>
            </a:r>
            <a:r>
              <a:rPr lang="en-US" dirty="0">
                <a:solidFill>
                  <a:srgbClr val="FFFFFF"/>
                </a:solidFill>
              </a:rPr>
              <a:t>in travel time up to 25%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Reductions </a:t>
            </a:r>
            <a:r>
              <a:rPr lang="en-US" dirty="0">
                <a:solidFill>
                  <a:srgbClr val="FFFFFF"/>
                </a:solidFill>
              </a:rPr>
              <a:t>in stops ranging from 10-40%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16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2600" y="773538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Helvetica" pitchFamily="34" charset="0"/>
              </a:rPr>
              <a:t>+</a:t>
            </a:r>
            <a:endParaRPr lang="en-US" sz="2400" dirty="0">
              <a:solidFill>
                <a:schemeClr val="bg2"/>
              </a:solidFill>
              <a:latin typeface="Helvetica" pitchFamily="34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9448800"/>
            <a:ext cx="6263640" cy="3048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iStockphoto.com/Comstock (78457390);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inset,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Kittelson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&amp; Associates, Inc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Traffic Signal Synchronization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7589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200" y="5232289"/>
            <a:ext cx="7086600" cy="3539430"/>
          </a:xfrm>
          <a:prstGeom prst="rect">
            <a:avLst/>
          </a:prstGeom>
          <a:solidFill>
            <a:schemeClr val="tx1">
              <a:lumMod val="7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Real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-time trip times - 7.9% mode shift to transit for 20 minute time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savings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Ramp 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closures and dynamic message signs during a holiday season - 50 percent reduction in traffic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queues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7800" y="3352800"/>
            <a:ext cx="4953000" cy="5418919"/>
          </a:xfrm>
          <a:prstGeom prst="rect">
            <a:avLst/>
          </a:prstGeom>
          <a:solidFill>
            <a:schemeClr val="tx1">
              <a:lumMod val="75000"/>
              <a:alpha val="8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Highway Advisory Radio</a:t>
            </a:r>
          </a:p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511 Traffic Conditions  </a:t>
            </a:r>
          </a:p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Variable message signs</a:t>
            </a:r>
          </a:p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Radio and television traffic reports</a:t>
            </a:r>
          </a:p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Web-based traffic cameras</a:t>
            </a:r>
          </a:p>
          <a:p>
            <a:pPr marL="457200" indent="-457200" algn="l">
              <a:lnSpc>
                <a:spcPct val="90000"/>
              </a:lnSpc>
              <a:buClr>
                <a:srgbClr val="FFFFFF"/>
              </a:buClr>
              <a:buSzPct val="125000"/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Commercial traffic condition and prediction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services</a:t>
            </a:r>
            <a:endParaRPr lang="en-US" b="1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  <a:sym typeface="HelveticaNeueLT Std 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17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52500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Kittelson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&amp; Associates, Inc. 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Traveler Information Systems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267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Group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57906084"/>
              </p:ext>
            </p:extLst>
          </p:nvPr>
        </p:nvGraphicFramePr>
        <p:xfrm>
          <a:off x="406400" y="2667000"/>
          <a:ext cx="6070600" cy="3600452"/>
        </p:xfrm>
        <a:graphic>
          <a:graphicData uri="http://schemas.openxmlformats.org/drawingml/2006/table">
            <a:tbl>
              <a:tblPr/>
              <a:tblGrid>
                <a:gridCol w="2509838"/>
                <a:gridCol w="1196975"/>
                <a:gridCol w="1187450"/>
                <a:gridCol w="1176337"/>
              </a:tblGrid>
              <a:tr h="9017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Miami 95 Express Improved All Traffic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Bold" charset="0"/>
                        <a:ea typeface="ヒラギノ角ゴ ProN W6" charset="0"/>
                        <a:cs typeface="HelveticaNeueLT Std Bold" charset="0"/>
                        <a:sym typeface="HelveticaNeueLT Std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Bold" charset="0"/>
                        <a:ea typeface="ヒラギノ角ゴ ProN W6" charset="0"/>
                        <a:cs typeface="HelveticaNeueLT Std Bold" charset="0"/>
                        <a:sym typeface="HelveticaNeueLT Std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Before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After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</a:tr>
              <a:tr h="496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Travel Speed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(General Purpose Lanes)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AM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20.3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60.9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PM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18.1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48.5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</a:tr>
              <a:tr h="496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Volume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ヒラギノ角ゴ ProN W6" charset="0"/>
                          <a:sym typeface="HelveticaNeueLT Std Bold" charset="0"/>
                        </a:rPr>
                        <a:t/>
                      </a:r>
                      <a:b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ヒラギノ角ゴ ProN W6" charset="0"/>
                          <a:sym typeface="HelveticaNeueLT Std Bold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(All of I-95)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AM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6,791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11,588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PM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7,607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9,171</a:t>
                      </a:r>
                    </a:p>
                  </a:txBody>
                  <a:tcPr marL="50800" marR="50800" marT="50800" marB="50800" anchor="b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Transit Ridership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</a:b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Bold" charset="0"/>
                        <a:ea typeface="ヒラギノ角ゴ ProN W6" charset="0"/>
                        <a:cs typeface="HelveticaNeueLT Std Bold" charset="0"/>
                        <a:sym typeface="HelveticaNeueLT Std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Daily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1,746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Bold" charset="0"/>
                          <a:ea typeface="ヒラギノ角ゴ ProN W6" charset="0"/>
                          <a:cs typeface="HelveticaNeueLT Std Bold" charset="0"/>
                          <a:sym typeface="HelveticaNeueLT Std Bold" charset="0"/>
                        </a:rPr>
                        <a:t>4,286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954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559800" y="5867400"/>
            <a:ext cx="4218666" cy="2716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422" y="2743200"/>
            <a:ext cx="4177571" cy="2840748"/>
          </a:xfrm>
          <a:prstGeom prst="rect">
            <a:avLst/>
          </a:prstGeom>
        </p:spPr>
      </p:pic>
      <p:pic>
        <p:nvPicPr>
          <p:cNvPr id="6" name="Picture 5" descr="circl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600" y="3471131"/>
            <a:ext cx="1371600" cy="13294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18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9284985"/>
            <a:ext cx="6263640" cy="468615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iStockphoto.com/Mark Hatfield (137316743);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left and top right insets,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courtesy of Florida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Department of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Transportation;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right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courtesy of Washington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State Department of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Transportation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Ramp Meters, Lane Operations, and Control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  <p:pic>
        <p:nvPicPr>
          <p:cNvPr id="12" name="aecom-1.mov" descr="/Users/Jay/Desktop/L31/PPT/AASHTO 22 march.ppt_media/aecom-1.mov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8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59" b="-1"/>
          <a:stretch/>
        </p:blipFill>
        <p:spPr bwMode="auto">
          <a:xfrm>
            <a:off x="406400" y="6400800"/>
            <a:ext cx="6096000" cy="286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1961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4800600"/>
            <a:ext cx="6959600" cy="3733800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30200" y="4876801"/>
            <a:ext cx="66294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685800" indent="-6858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Specially equipped response trucks </a:t>
            </a: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and trained operators</a:t>
            </a:r>
          </a:p>
          <a:p>
            <a:pPr marL="685800" indent="-6858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Assisting stranded motorists and clearing debris</a:t>
            </a:r>
          </a:p>
          <a:p>
            <a:pPr marL="685800" indent="-6858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Traffic control during traffic </a:t>
            </a: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incidents</a:t>
            </a:r>
          </a:p>
          <a:p>
            <a:pPr marL="685800" indent="-6858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Favorable </a:t>
            </a: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public response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416800" y="4800600"/>
            <a:ext cx="5334000" cy="3124200"/>
          </a:xfrm>
          <a:prstGeom prst="rect">
            <a:avLst/>
          </a:prstGeom>
          <a:solidFill>
            <a:schemeClr val="tx1">
              <a:lumMod val="75000"/>
              <a:alpha val="66000"/>
            </a:scheme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Service patrols cleared 80% of incidents within ten minutes.</a:t>
            </a:r>
          </a:p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$1.25 million program cost returned $9.8 million to citizens and businesses.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19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0" y="949199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Courtesy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of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Florida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Department of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Transportation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Safety Service Patrols/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Incident Response Trucks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370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524000"/>
            <a:ext cx="11074400" cy="37338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54000" y="1447800"/>
            <a:ext cx="10896600" cy="38100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79999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lveticaNeueLT Std Bold"/>
                <a:cs typeface="HelveticaNeueLT Std Bold"/>
              </a:rPr>
              <a:t>Customer Needs and Customer Expectations</a:t>
            </a: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lveticaNeueLT Std Bold"/>
                <a:cs typeface="HelveticaNeueLT Std Bold"/>
              </a:rPr>
              <a:t>Technology Innovation and the Internet</a:t>
            </a: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lveticaNeueLT Std Bold"/>
                <a:cs typeface="HelveticaNeueLT Std Bold"/>
              </a:rPr>
              <a:t>Achievable Benefits in Lean Fiscal Times</a:t>
            </a: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lveticaNeueLT Std Bold"/>
                <a:cs typeface="HelveticaNeueLT Std Bold"/>
              </a:rPr>
              <a:t>National Goal to Improve Highway Efficiency/Safety</a:t>
            </a:r>
            <a:endParaRPr lang="en-US" sz="40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HelveticaNeueLT Std Bold"/>
              <a:cs typeface="HelveticaNeueLT Std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02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509164"/>
            <a:ext cx="5120640" cy="244435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Alexey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Stiop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(100071322)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Why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We Here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124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1" name="Group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7771615"/>
              </p:ext>
            </p:extLst>
          </p:nvPr>
        </p:nvGraphicFramePr>
        <p:xfrm>
          <a:off x="874713" y="6800850"/>
          <a:ext cx="11239500" cy="2439988"/>
        </p:xfrm>
        <a:graphic>
          <a:graphicData uri="http://schemas.openxmlformats.org/drawingml/2006/table">
            <a:tbl>
              <a:tblPr/>
              <a:tblGrid>
                <a:gridCol w="1873250"/>
                <a:gridCol w="1873250"/>
                <a:gridCol w="1873250"/>
                <a:gridCol w="1873250"/>
                <a:gridCol w="1873250"/>
                <a:gridCol w="1873250"/>
              </a:tblGrid>
              <a:tr h="601663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Proportion of Segment Capacity Available Under Incident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Conditions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F1A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Number of Lanes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Shoulder Disablement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Shoulder Crash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One Lane Blocked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Two Lanes Blocked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Three Lanes Blocked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2828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95%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81%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35%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0%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0%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99%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83%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49%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17%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0%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5355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20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0" y="949199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hereswendy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(16131368)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Traffic Incident Management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8535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4294967295"/>
          </p:nvPr>
        </p:nvSpPr>
        <p:spPr>
          <a:xfrm>
            <a:off x="177800" y="2438400"/>
            <a:ext cx="5334000" cy="4648200"/>
          </a:xfrm>
          <a:prstGeom prst="rect">
            <a:avLst/>
          </a:prstGeom>
          <a:solidFill>
            <a:schemeClr val="tx1">
              <a:lumMod val="75000"/>
              <a:alpha val="71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Helvetica"/>
                <a:cs typeface="Helvetica"/>
              </a:rPr>
              <a:t>Vehicles </a:t>
            </a:r>
            <a:r>
              <a:rPr lang="ja-JP" alt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“</a:t>
            </a:r>
            <a:r>
              <a:rPr lang="en-US" sz="3600" b="1" dirty="0">
                <a:solidFill>
                  <a:srgbClr val="FFFFFF"/>
                </a:solidFill>
                <a:latin typeface="Helvetica"/>
                <a:cs typeface="Helvetica"/>
              </a:rPr>
              <a:t>reading</a:t>
            </a:r>
            <a:r>
              <a:rPr lang="ja-JP" altLang="en-US" sz="3600" b="1" dirty="0">
                <a:solidFill>
                  <a:srgbClr val="FFFFFF"/>
                </a:solidFill>
                <a:latin typeface="Helvetica"/>
                <a:cs typeface="Helvetica"/>
              </a:rPr>
              <a:t>”</a:t>
            </a:r>
            <a:r>
              <a:rPr lang="en-US" sz="3600" b="1" dirty="0">
                <a:solidFill>
                  <a:srgbClr val="FFFFFF"/>
                </a:solidFill>
                <a:latin typeface="Helvetica"/>
                <a:cs typeface="Helvetica"/>
              </a:rPr>
              <a:t> the roadway </a:t>
            </a: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and one another</a:t>
            </a: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Collisions reduced; reliability improved</a:t>
            </a: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Smarter and cheaper operations and maintenance</a:t>
            </a: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7416800" y="2438400"/>
            <a:ext cx="5334000" cy="4648200"/>
          </a:xfrm>
          <a:prstGeom prst="rect">
            <a:avLst/>
          </a:prstGeom>
          <a:solidFill>
            <a:schemeClr val="tx1">
              <a:lumMod val="75000"/>
              <a:alpha val="7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571500" indent="-571500">
              <a:lnSpc>
                <a:spcPct val="80000"/>
              </a:lnSpc>
              <a:buFont typeface="Arial"/>
              <a:buChar char="•"/>
            </a:pP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Pilot studies on 5.9 GHz Communication spectrum begins in August</a:t>
            </a: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endParaRPr lang="en-US" sz="36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Technology transformation changes mobility</a:t>
            </a:r>
          </a:p>
          <a:p>
            <a:pPr>
              <a:lnSpc>
                <a:spcPct val="80000"/>
              </a:lnSpc>
            </a:pPr>
            <a:endParaRPr lang="en-US" sz="2600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26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61061" y="9230380"/>
            <a:ext cx="50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21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9372600"/>
            <a:ext cx="6263640" cy="3810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Image: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Michigan Department of Transportation, Connected Vehicle Update, October 2011, Vol. 4, No. 1,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courtesy of U.S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. Department of Transportation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Connected Vehicles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633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/>
          </p:cNvSpPr>
          <p:nvPr/>
        </p:nvSpPr>
        <p:spPr bwMode="auto">
          <a:xfrm>
            <a:off x="1001712" y="2971800"/>
            <a:ext cx="10896600" cy="5715000"/>
          </a:xfrm>
          <a:prstGeom prst="rect">
            <a:avLst/>
          </a:prstGeom>
          <a:solidFill>
            <a:schemeClr val="tx1">
              <a:lumMod val="75000"/>
              <a:alpha val="75000"/>
            </a:scheme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ight Arrow 15"/>
          <p:cNvSpPr/>
          <p:nvPr/>
        </p:nvSpPr>
        <p:spPr bwMode="auto">
          <a:xfrm rot="19539261">
            <a:off x="3551149" y="5096198"/>
            <a:ext cx="5328061" cy="784376"/>
          </a:xfrm>
          <a:prstGeom prst="rightArrow">
            <a:avLst>
              <a:gd name="adj1" fmla="val 28285"/>
              <a:gd name="adj2" fmla="val 76588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03412" y="7086600"/>
            <a:ext cx="1981200" cy="787400"/>
            <a:chOff x="1903412" y="7086600"/>
            <a:chExt cx="1981200" cy="787400"/>
          </a:xfrm>
          <a:solidFill>
            <a:schemeClr val="bg2">
              <a:lumMod val="75000"/>
              <a:lumOff val="25000"/>
            </a:schemeClr>
          </a:solidFill>
        </p:grpSpPr>
        <p:sp>
          <p:nvSpPr>
            <p:cNvPr id="4" name="AutoShape 2"/>
            <p:cNvSpPr>
              <a:spLocks/>
            </p:cNvSpPr>
            <p:nvPr/>
          </p:nvSpPr>
          <p:spPr bwMode="auto">
            <a:xfrm>
              <a:off x="1903412" y="7086600"/>
              <a:ext cx="1981200" cy="787400"/>
            </a:xfrm>
            <a:prstGeom prst="roundRect">
              <a:avLst>
                <a:gd name="adj" fmla="val 24190"/>
              </a:avLst>
            </a:prstGeom>
            <a:grpFill/>
            <a:ln>
              <a:noFill/>
            </a:ln>
            <a:effectLst>
              <a:outerShdw blurRad="254000" algn="ctr" rotWithShape="0">
                <a:schemeClr val="bg2">
                  <a:alpha val="54999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3"/>
            <p:cNvSpPr>
              <a:spLocks/>
            </p:cNvSpPr>
            <p:nvPr/>
          </p:nvSpPr>
          <p:spPr bwMode="auto">
            <a:xfrm>
              <a:off x="1958975" y="7169150"/>
              <a:ext cx="1871662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400" dirty="0">
                  <a:solidFill>
                    <a:srgbClr val="E6E6E6"/>
                  </a:solidFill>
                  <a:ea typeface="ＭＳ Ｐゴシック" charset="0"/>
                  <a:cs typeface="Helvetica Neue Bold Condensed" charset="0"/>
                </a:rPr>
                <a:t>From Here</a:t>
              </a:r>
            </a:p>
          </p:txBody>
        </p:sp>
      </p:grpSp>
      <p:sp>
        <p:nvSpPr>
          <p:cNvPr id="6" name="AutoShape 4"/>
          <p:cNvSpPr>
            <a:spLocks/>
          </p:cNvSpPr>
          <p:nvPr/>
        </p:nvSpPr>
        <p:spPr bwMode="auto">
          <a:xfrm>
            <a:off x="8609012" y="3187700"/>
            <a:ext cx="1981200" cy="787400"/>
          </a:xfrm>
          <a:prstGeom prst="roundRect">
            <a:avLst>
              <a:gd name="adj" fmla="val 2419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8909050" y="3270250"/>
            <a:ext cx="138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E6E6E6"/>
                </a:solidFill>
                <a:ea typeface="ＭＳ Ｐゴシック" charset="0"/>
                <a:cs typeface="Helvetica Neue Bold Condensed" charset="0"/>
              </a:rPr>
              <a:t>To Here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1190625" y="3276600"/>
            <a:ext cx="0" cy="5195888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rgbClr val="FFFFFF"/>
                </a:solidFill>
              </a:ln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179512" y="8472488"/>
            <a:ext cx="10031413" cy="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rgbClr val="FFFFFF"/>
                </a:solidFill>
              </a:ln>
            </a:endParaRP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1428681" y="4016057"/>
            <a:ext cx="547225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</a:rPr>
              <a:t>What areas should this DOT</a:t>
            </a:r>
          </a:p>
          <a:p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</a:rPr>
              <a:t>target for improvement?</a:t>
            </a: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4597400" y="6096000"/>
            <a:ext cx="7518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</a:rPr>
              <a:t>Which 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</a:rPr>
              <a:t>capabilities does the</a:t>
            </a:r>
          </a:p>
          <a:p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</a:rPr>
              <a:t>DOT have to improve to get there?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22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0" y="9525000"/>
            <a:ext cx="6263640" cy="2286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Jupiterimages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(86522038)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The Path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to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Excellence in Operations </a:t>
            </a:r>
            <a:r>
              <a:rPr lang="en-US" sz="660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f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or a State DOT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501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800" y="2362200"/>
            <a:ext cx="118872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What are your customer’s expectations?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40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Who is responsible for managing</a:t>
            </a:r>
            <a:b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operations?</a:t>
            </a:r>
          </a:p>
          <a:p>
            <a:pPr marL="514350" indent="-514350" algn="l">
              <a:buFont typeface="+mj-lt"/>
              <a:buAutoNum type="arabicPeriod"/>
            </a:pP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Where are you today?</a:t>
            </a:r>
          </a:p>
          <a:p>
            <a:pPr marL="514350" indent="-514350" algn="l">
              <a:buFont typeface="+mj-lt"/>
              <a:buAutoNum type="arabicPeriod"/>
            </a:pP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Where do you want to go?</a:t>
            </a:r>
          </a:p>
          <a:p>
            <a:pPr marL="514350" indent="-514350" algn="l">
              <a:buFont typeface="+mj-lt"/>
              <a:buAutoNum type="arabicPeriod"/>
            </a:pP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How are you going to get there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?</a:t>
            </a:r>
          </a:p>
          <a:p>
            <a:pPr algn="l"/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23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0" y="9525000"/>
            <a:ext cx="6263640" cy="2286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seraficus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(118347093)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How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to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Move Forward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772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Group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3402544"/>
              </p:ext>
            </p:extLst>
          </p:nvPr>
        </p:nvGraphicFramePr>
        <p:xfrm>
          <a:off x="7645400" y="2209800"/>
          <a:ext cx="4755482" cy="7028313"/>
        </p:xfrm>
        <a:graphic>
          <a:graphicData uri="http://schemas.openxmlformats.org/drawingml/2006/table">
            <a:tbl>
              <a:tblPr/>
              <a:tblGrid>
                <a:gridCol w="4755482"/>
              </a:tblGrid>
              <a:tr h="882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Scope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97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Business Processes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417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Systems/ Technology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96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Performance Measurement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86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Culture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69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Organization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/Staffing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Helvetica Neue" charset="0"/>
                        <a:ea typeface="ヒラギノ角ゴ ProN W6" charset="0"/>
                        <a:cs typeface="Helvetica Neue" charset="0"/>
                        <a:sym typeface="Helvetica Neue" charset="0"/>
                      </a:endParaRP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69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Resource Allocation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  <a:tr h="882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latin typeface="Helvetica Neue" charset="0"/>
                          <a:ea typeface="ヒラギノ角ゴ ProN W6" charset="0"/>
                          <a:cs typeface="Helvetica Neue" charset="0"/>
                          <a:sym typeface="Helvetica Neue" charset="0"/>
                        </a:rPr>
                        <a:t>Partnerships</a:t>
                      </a:r>
                    </a:p>
                  </a:txBody>
                  <a:tcPr marL="59991" marR="59991" marT="59991" marB="59991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0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2939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24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952500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iStockphoto.com/Johnny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Greig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(19953920)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These Areas Need Your Focus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31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5105400"/>
            <a:ext cx="12217400" cy="4038600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490" name="Rectangle 2"/>
          <p:cNvSpPr>
            <a:spLocks/>
          </p:cNvSpPr>
          <p:nvPr/>
        </p:nvSpPr>
        <p:spPr bwMode="auto">
          <a:xfrm>
            <a:off x="558800" y="4876800"/>
            <a:ext cx="12090400" cy="43434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7200" bIns="0" anchor="ctr"/>
          <a:lstStyle/>
          <a:p>
            <a:pPr marL="800100" indent="-571500" algn="l"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One-Day Workshop at Your State DOT to Evaluate Eight Organizational Dimensions and to Develop Improvement Strategies</a:t>
            </a:r>
          </a:p>
          <a:p>
            <a:pPr marL="800100" indent="-571500" algn="l"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Specialized Incident Management Techniques for Managers and Responders</a:t>
            </a:r>
          </a:p>
          <a:p>
            <a:pPr marL="800100" indent="-571500" algn="l"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AASHTO Guidebook for Systems Operations &amp; Management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7966" y="2514600"/>
            <a:ext cx="4286634" cy="10667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000" y="2514600"/>
            <a:ext cx="5259941" cy="10495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25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2514600"/>
            <a:ext cx="2452675" cy="1066799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0" y="944880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Maciej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Korzekwa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(92972777)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What Training Tools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Available Now?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747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3429000"/>
            <a:ext cx="11684000" cy="6019800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490" name="Rectangle 2"/>
          <p:cNvSpPr>
            <a:spLocks/>
          </p:cNvSpPr>
          <p:nvPr/>
        </p:nvSpPr>
        <p:spPr bwMode="auto">
          <a:xfrm>
            <a:off x="558800" y="2895600"/>
            <a:ext cx="12090400" cy="70104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7200" bIns="0" anchor="ctr"/>
          <a:lstStyle/>
          <a:p>
            <a:pPr marL="457200" indent="-457200" algn="l"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Operations Opportunity States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Initiative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Operations Workshops</a:t>
            </a:r>
          </a:p>
          <a:p>
            <a:pPr marL="1371600" lvl="2" indent="-457200" algn="l">
              <a:lnSpc>
                <a:spcPct val="80000"/>
              </a:lnSpc>
              <a:spcAft>
                <a:spcPts val="1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Planning 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for Operations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Localized Bottleneck Reduction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Managed Lanes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Work Zone Traffic Analysis and Guide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Performance Management/Measurement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Online 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/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Webinar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Real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-Time System Management Information (1201 Rule)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Strategies for Developing Work Zone Traffic Analyses 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Principles of Evacuation Planning </a:t>
            </a:r>
          </a:p>
          <a:p>
            <a:pPr marL="1371600" lvl="2" indent="-457200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Weather-Responsive Traffic Management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2362201"/>
            <a:ext cx="4286634" cy="10667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26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0" y="944880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Maciej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Korzekwa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(92972777)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What Training Tools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Available Now?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24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/>
        </p:nvSpPr>
        <p:spPr bwMode="auto">
          <a:xfrm>
            <a:off x="0" y="4191000"/>
            <a:ext cx="11607800" cy="5181600"/>
          </a:xfrm>
          <a:prstGeom prst="rect">
            <a:avLst/>
          </a:prstGeom>
          <a:solidFill>
            <a:srgbClr val="27262A">
              <a:alpha val="50000"/>
            </a:srgb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7400" y="4267200"/>
            <a:ext cx="108204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Five-day Regional Operations Forum for hands-on staff training on operations concepts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Guidebooks, e-tools and web applications address: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Cost-effectiveness of design features that improve reliability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Incorporating reliability concepts into planning and programming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Improvements to the Highway Capacity Manual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Data collection and modeling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Best approaches to provide traveler information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11600" y="2514600"/>
            <a:ext cx="5259941" cy="10495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27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944880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Zoonar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RF (126814493)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What Training Tools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Forthcoming?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756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/>
          </p:cNvSpPr>
          <p:nvPr/>
        </p:nvSpPr>
        <p:spPr bwMode="auto">
          <a:xfrm>
            <a:off x="406400" y="1663700"/>
            <a:ext cx="12179300" cy="80899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914400" indent="-914400" algn="l">
              <a:lnSpc>
                <a:spcPct val="80000"/>
              </a:lnSpc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Demonstrate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commitment and involvement at the top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level.</a:t>
            </a:r>
          </a:p>
          <a:p>
            <a:pPr marL="914400" indent="-914400" algn="l">
              <a:lnSpc>
                <a:spcPct val="80000"/>
              </a:lnSpc>
              <a:buFont typeface="Arial"/>
              <a:buChar char="•"/>
            </a:pPr>
            <a:endParaRPr lang="en-US" sz="44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ea typeface="ＭＳ Ｐゴシック" charset="0"/>
              <a:cs typeface="Helvetica"/>
              <a:sym typeface="HelveticaNeueLT Std Bold" charset="0"/>
            </a:endParaRPr>
          </a:p>
          <a:p>
            <a:pPr marL="914400" indent="-914400" algn="l">
              <a:lnSpc>
                <a:spcPct val="80000"/>
              </a:lnSpc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Empower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the people who can make it happen and give them the resources they need.</a:t>
            </a:r>
          </a:p>
          <a:p>
            <a:pPr marL="685800" indent="-685800" algn="l">
              <a:lnSpc>
                <a:spcPct val="80000"/>
              </a:lnSpc>
              <a:buFont typeface="Arial"/>
              <a:buChar char="•"/>
            </a:pPr>
            <a:endParaRPr lang="en-US" sz="44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ea typeface="ＭＳ Ｐゴシック" charset="0"/>
              <a:cs typeface="Helvetica"/>
              <a:sym typeface="HelveticaNeueLT Std Bold" charset="0"/>
            </a:endParaRPr>
          </a:p>
          <a:p>
            <a:pPr marL="914400" indent="-914400" algn="l">
              <a:lnSpc>
                <a:spcPct val="80000"/>
              </a:lnSpc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Provide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top-down direction and insist on bottom-up accountability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ＭＳ Ｐゴシック" charset="0"/>
                <a:cs typeface="Helvetica"/>
                <a:sym typeface="HelveticaNeueLT Std Bold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28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448800"/>
            <a:ext cx="6263640" cy="3048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Andrey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Zyk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(92246334)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Next Steps?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8406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/>
          </p:cNvSpPr>
          <p:nvPr/>
        </p:nvSpPr>
        <p:spPr bwMode="auto">
          <a:xfrm>
            <a:off x="406400" y="1447800"/>
            <a:ext cx="12179300" cy="80899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buFont typeface="Arial"/>
              <a:buChar char="•"/>
            </a:pP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Contact AASHTO to arrange for a conference call or meeting to discuss needs and available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assistance</a:t>
            </a:r>
          </a:p>
          <a:p>
            <a:pPr marL="1485900" lvl="2" indent="-571500" algn="l"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Staff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available from AASHTO, FHWA and TRB to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participate</a:t>
            </a:r>
          </a:p>
          <a:p>
            <a:pPr marL="457200" indent="-457200" algn="l">
              <a:buFont typeface="Arial"/>
              <a:buChar char="•"/>
            </a:pPr>
            <a:endParaRPr lang="en-US" sz="4400" b="1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Schedule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 follow up one-day Operations Opportunity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Workshop</a:t>
            </a:r>
          </a:p>
          <a:p>
            <a:pPr marL="1371600" lvl="2" indent="-457200" algn="l">
              <a:buFont typeface="Arial"/>
              <a:buChar char="•"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Develop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 baseline, identify gaps/needs, develop a draft version of the action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29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0" y="9448800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Andrey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Zyk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(92246334)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Ask for Help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7000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2890" y="3124200"/>
            <a:ext cx="11975910" cy="48768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330200" y="3276600"/>
            <a:ext cx="11430000" cy="457200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Changes in the public’s expectations in their everyday lives are translating to changes in their expectations of government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Information is available 24/7 on mobile devices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Greater service reliability is expected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Less tolerance for delay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Productivity and efficiency gains in private sector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Greater accountability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Technology is driving many of these changes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03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016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</a:t>
            </a:r>
            <a:r>
              <a:rPr lang="en-US" sz="900" b="1" dirty="0" smtClean="0">
                <a:solidFill>
                  <a:srgbClr val="FFFFFF"/>
                </a:solidFill>
                <a:latin typeface="Helvetica" pitchFamily="34" charset="0"/>
                <a:cs typeface="Helvetica"/>
              </a:rPr>
              <a:t>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Jupiterimages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(86542073)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Customer Expectations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Changing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293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457200" y="4133850"/>
            <a:ext cx="12090400" cy="51689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7200" bIns="0" anchor="ctr"/>
          <a:lstStyle/>
          <a:p>
            <a:pPr marL="228600" algn="l">
              <a:buClr>
                <a:srgbClr val="CDCDCD"/>
              </a:buClr>
              <a:buSzPct val="125000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3000" b="1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  <a:sym typeface="HelveticaNeueLT Std Bold" charset="0"/>
            </a:endParaRPr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0" y="4876800"/>
            <a:ext cx="12446000" cy="4572000"/>
          </a:xfrm>
          <a:prstGeom prst="rect">
            <a:avLst/>
          </a:prstGeom>
          <a:solidFill>
            <a:srgbClr val="27262A">
              <a:alpha val="50000"/>
            </a:srgb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5029200"/>
            <a:ext cx="2452675" cy="1066799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6629400"/>
            <a:ext cx="4286637" cy="10668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5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600" y="8229600"/>
            <a:ext cx="5259941" cy="10495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30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0" y="9481193"/>
            <a:ext cx="6263640" cy="196207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iStockphoto.com/David De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Lossy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(200225959-001)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Where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Is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Support Available?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3567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2133600"/>
            <a:ext cx="4978400" cy="16002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2128897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Our customers are expecting changes in how we deliver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service.</a:t>
            </a:r>
            <a:endParaRPr lang="en-US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0" y="4876800"/>
            <a:ext cx="10617200" cy="373380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53000"/>
            <a:ext cx="1038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l"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Wireless communications sweeping our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planet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Internet connectivity to the entire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cloud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Revolutionary expectations for productivity and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efficiency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Value to the customer as the customer perceives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technology 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drives every organization as never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before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04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016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Pavel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Ilyukhin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(141575054)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Technology Transforms Our World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9409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2286000"/>
            <a:ext cx="6578600" cy="67818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30200" y="2286000"/>
            <a:ext cx="6477000" cy="6324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+mn-ea"/>
                <a:cs typeface="Helvetica"/>
              </a:rPr>
              <a:t>System reliability and safety are customers’ central demands.</a:t>
            </a: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ea typeface="+mn-ea"/>
              <a:cs typeface="Helvetica"/>
            </a:endParaRP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+mn-ea"/>
                <a:cs typeface="Helvetica"/>
              </a:rPr>
              <a:t>System users require accurate, timely, and accessible information.</a:t>
            </a: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ea typeface="+mn-ea"/>
              <a:cs typeface="Helvetica"/>
            </a:endParaRPr>
          </a:p>
          <a:p>
            <a:pPr marL="685800" indent="-6858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+mn-ea"/>
                <a:cs typeface="Helvetica"/>
              </a:rPr>
              <a:t>In lean times, DOTs can gain efficiency from “smart government” and the use of technology.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61061" y="92303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05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016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alubalish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(20084140)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Expectations of DOTs </a:t>
            </a:r>
            <a:b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Are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Changing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444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6477000"/>
            <a:ext cx="4584700" cy="2831849"/>
          </a:xfrm>
          <a:prstGeom prst="rect">
            <a:avLst/>
          </a:prstGeom>
          <a:noFill/>
          <a:ln>
            <a:noFill/>
          </a:ln>
          <a:effectLst>
            <a:outerShdw blurRad="1143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3429000"/>
            <a:ext cx="3533597" cy="2603500"/>
          </a:xfrm>
          <a:prstGeom prst="rect">
            <a:avLst/>
          </a:prstGeom>
          <a:noFill/>
          <a:ln>
            <a:noFill/>
          </a:ln>
          <a:effectLst>
            <a:outerShdw blurRad="152400" algn="ctr" rotWithShape="0">
              <a:schemeClr val="bg2">
                <a:alpha val="59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06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5240" y="9373894"/>
            <a:ext cx="6263640" cy="379705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iStockphoto.com/Wesley </a:t>
            </a:r>
            <a:r>
              <a:rPr lang="en-US" sz="9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VanDinter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 (122886013);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top inset,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Federal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Highway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Administration; </a:t>
            </a:r>
            <a:r>
              <a:rPr lang="en-US" sz="9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inset, 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Wisconsin Historical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Society (image no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.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1873) 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Build It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766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07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5240" y="9296400"/>
            <a:ext cx="5953760" cy="45720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Photos: © iStockphoto.com/Nikola </a:t>
            </a:r>
            <a:r>
              <a:rPr lang="en-US" sz="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Nastasic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 (131870908); </a:t>
            </a:r>
            <a:r>
              <a:rPr lang="en-US" sz="8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top left inset,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 © iStockphoto.com/Milan </a:t>
            </a:r>
            <a:r>
              <a:rPr lang="en-US" sz="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Klusacek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 (97709432); </a:t>
            </a:r>
            <a:r>
              <a:rPr lang="en-US" sz="8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left inset, 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© iStockphoto.com/Dmitry </a:t>
            </a:r>
            <a:r>
              <a:rPr lang="en-US" sz="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Kalinovsky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 (134551232); </a:t>
            </a:r>
            <a:r>
              <a:rPr lang="en-US" sz="8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bottom right inset, 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© 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iStockphoto.com/</a:t>
            </a:r>
            <a:r>
              <a:rPr lang="en-US" sz="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blyjak</a:t>
            </a:r>
            <a:r>
              <a:rPr lang="en-US" sz="800" b="1" dirty="0" smtClean="0">
                <a:solidFill>
                  <a:srgbClr val="FFFFFF"/>
                </a:solidFill>
                <a:latin typeface="Helvetica"/>
                <a:cs typeface="Helvetica"/>
              </a:rPr>
              <a:t> (18870043)</a:t>
            </a:r>
            <a:endParaRPr lang="en-US" sz="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pics-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819400"/>
            <a:ext cx="92964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Renew It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1086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4495800"/>
            <a:ext cx="5664200" cy="20574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7649" name="Rectangle 1"/>
          <p:cNvSpPr>
            <a:spLocks/>
          </p:cNvSpPr>
          <p:nvPr/>
        </p:nvSpPr>
        <p:spPr bwMode="auto">
          <a:xfrm>
            <a:off x="1244600" y="4572000"/>
            <a:ext cx="4495800" cy="1905000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schemeClr val="bg2">
                <a:alpha val="42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800" b="1" dirty="0">
                <a:solidFill>
                  <a:srgbClr val="FFFFFF"/>
                </a:solidFill>
                <a:latin typeface="Helvetica"/>
                <a:cs typeface="Helvetica"/>
              </a:rPr>
              <a:t>Delivering your system’s benefits to your customers</a:t>
            </a:r>
            <a:endParaRPr lang="en-US" sz="3800" b="1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  <a:sym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08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iStockphoto.com/Jean Schweitzer (139747439)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228600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Operate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It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860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0" y="3810000"/>
            <a:ext cx="11303000" cy="3200400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  <a:effectLst>
            <a:outerShdw blurRad="254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787400" y="3733800"/>
            <a:ext cx="10363200" cy="3276600"/>
          </a:xfrm>
          <a:prstGeom prst="rect">
            <a:avLst/>
          </a:prstGeom>
          <a:noFill/>
          <a:ln>
            <a:noFill/>
          </a:ln>
          <a:effectLst>
            <a:outerShdw blurRad="1524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lnSpc>
                <a:spcPct val="120000"/>
              </a:lnSpc>
              <a:buFont typeface="Arial"/>
              <a:buChar char="•"/>
            </a:pPr>
            <a:r>
              <a:rPr lang="en-US" sz="4200" b="1" dirty="0">
                <a:solidFill>
                  <a:srgbClr val="FFFFFF"/>
                </a:solidFill>
                <a:latin typeface="Helvetica"/>
                <a:cs typeface="Helvetica"/>
              </a:rPr>
              <a:t>Alignment with customers</a:t>
            </a:r>
          </a:p>
          <a:p>
            <a:pPr marL="457200" indent="-457200" algn="l">
              <a:lnSpc>
                <a:spcPct val="120000"/>
              </a:lnSpc>
              <a:buFont typeface="Arial"/>
              <a:buChar char="•"/>
            </a:pPr>
            <a:r>
              <a:rPr lang="en-US" sz="4200" b="1" dirty="0" smtClean="0">
                <a:solidFill>
                  <a:srgbClr val="FFFFFF"/>
                </a:solidFill>
                <a:latin typeface="Helvetica"/>
                <a:cs typeface="Helvetica"/>
              </a:rPr>
              <a:t>Safety for travelers</a:t>
            </a:r>
          </a:p>
          <a:p>
            <a:pPr marL="457200" indent="-457200" algn="l">
              <a:lnSpc>
                <a:spcPct val="120000"/>
              </a:lnSpc>
              <a:buFont typeface="Arial"/>
              <a:buChar char="•"/>
            </a:pPr>
            <a:r>
              <a:rPr lang="en-US" sz="4200" b="1" dirty="0">
                <a:solidFill>
                  <a:srgbClr val="FFFFFF"/>
                </a:solidFill>
                <a:latin typeface="Helvetica"/>
                <a:cs typeface="Helvetica"/>
              </a:rPr>
              <a:t>Efficient use of the </a:t>
            </a:r>
            <a:r>
              <a:rPr lang="en-US" sz="4200" b="1" dirty="0" smtClean="0">
                <a:solidFill>
                  <a:srgbClr val="FFFFFF"/>
                </a:solidFill>
                <a:latin typeface="Helvetica"/>
                <a:cs typeface="Helvetica"/>
              </a:rPr>
              <a:t>existing </a:t>
            </a:r>
            <a:r>
              <a:rPr lang="en-US" sz="4200" b="1" dirty="0">
                <a:solidFill>
                  <a:srgbClr val="FFFFFF"/>
                </a:solidFill>
                <a:latin typeface="Helvetica"/>
                <a:cs typeface="Helvetica"/>
              </a:rPr>
              <a:t>system</a:t>
            </a:r>
          </a:p>
          <a:p>
            <a:pPr marL="457200" indent="-457200" algn="l">
              <a:lnSpc>
                <a:spcPct val="120000"/>
              </a:lnSpc>
              <a:buFont typeface="Arial"/>
              <a:buChar char="•"/>
            </a:pPr>
            <a:r>
              <a:rPr lang="en-US" sz="4200" b="1" dirty="0" smtClean="0">
                <a:solidFill>
                  <a:srgbClr val="FFFFFF"/>
                </a:solidFill>
                <a:latin typeface="Helvetica"/>
                <a:cs typeface="Helvetica"/>
              </a:rPr>
              <a:t>Leveraging </a:t>
            </a:r>
            <a:r>
              <a:rPr lang="en-US" sz="4200" b="1" dirty="0">
                <a:solidFill>
                  <a:srgbClr val="FFFFFF"/>
                </a:solidFill>
                <a:latin typeface="Helvetica"/>
                <a:cs typeface="Helvetica"/>
              </a:rPr>
              <a:t>innovation and technology </a:t>
            </a:r>
          </a:p>
          <a:p>
            <a:pPr marL="457200" indent="-457200" algn="l">
              <a:buFont typeface="Arial"/>
              <a:buChar char="•"/>
            </a:pPr>
            <a:endParaRPr lang="en-US" sz="4200" b="1" dirty="0" smtClean="0">
              <a:solidFill>
                <a:srgbClr val="E5E8EF"/>
              </a:solidFill>
              <a:latin typeface="Helvetica"/>
              <a:cs typeface="Helvetica"/>
            </a:endParaRPr>
          </a:p>
          <a:p>
            <a:pPr algn="l"/>
            <a:endParaRPr lang="en-US" sz="4200" b="1" dirty="0" smtClean="0">
              <a:solidFill>
                <a:srgbClr val="E5E8EF"/>
              </a:solidFill>
              <a:latin typeface="Helvetica"/>
              <a:cs typeface="Helvetica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7035800" y="2667000"/>
            <a:ext cx="5092700" cy="6248400"/>
          </a:xfrm>
          <a:prstGeom prst="rect">
            <a:avLst/>
          </a:prstGeom>
          <a:noFill/>
          <a:ln>
            <a:noFill/>
          </a:ln>
          <a:effectLst>
            <a:outerShdw blurRad="1524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buFont typeface="Arial"/>
              <a:buChar char="•"/>
            </a:pPr>
            <a:endParaRPr lang="en-US" sz="4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0" y="8077200"/>
            <a:ext cx="8681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Helvetica"/>
                <a:cs typeface="Helvetica"/>
              </a:rPr>
              <a:t>Meeting customer needs!</a:t>
            </a:r>
            <a:endParaRPr lang="en-US" sz="5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1061" y="923038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spc="-300" dirty="0" smtClean="0">
                <a:solidFill>
                  <a:srgbClr val="FFFFFF"/>
                </a:solidFill>
                <a:latin typeface="Helvetica"/>
                <a:cs typeface="Helvetica"/>
              </a:rPr>
              <a:t>09</a:t>
            </a:r>
            <a:endParaRPr lang="en-US" sz="2800" b="1" spc="-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9491990"/>
            <a:ext cx="6263640" cy="261610"/>
          </a:xfrm>
          <a:prstGeom prst="rect">
            <a:avLst/>
          </a:prstGeom>
          <a:ln/>
          <a:effectLst>
            <a:outerShdw blurRad="254000" algn="ctr" rotWithShape="0">
              <a:schemeClr val="bg2">
                <a:alpha val="79999"/>
              </a:schemeClr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Photo: © iStockphoto.com/Comstock (78458856) 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  <a:sym typeface="HelveticaNeueLT Std Bl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228600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The Payoffs from Strengthened Operations</a:t>
            </a:r>
            <a:endParaRPr lang="en-US" sz="66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498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4A7594"/>
      </a:dk1>
      <a:lt1>
        <a:srgbClr val="B58A6B"/>
      </a:lt1>
      <a:dk2>
        <a:srgbClr val="000000"/>
      </a:dk2>
      <a:lt2>
        <a:srgbClr val="000000"/>
      </a:lt2>
      <a:accent1>
        <a:srgbClr val="232939"/>
      </a:accent1>
      <a:accent2>
        <a:srgbClr val="333399"/>
      </a:accent2>
      <a:accent3>
        <a:srgbClr val="D7C4BA"/>
      </a:accent3>
      <a:accent4>
        <a:srgbClr val="3E637E"/>
      </a:accent4>
      <a:accent5>
        <a:srgbClr val="ACACA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7274</TotalTime>
  <Pages>0</Pages>
  <Words>1385</Words>
  <Characters>0</Characters>
  <Application>Microsoft Office PowerPoint</Application>
  <PresentationFormat>Custom</PresentationFormat>
  <Lines>0</Lines>
  <Paragraphs>290</Paragraphs>
  <Slides>30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Title &amp; Subtitle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 Roundtable Operations in the 21st Century DOT</dc:title>
  <dc:creator>John Zegeer</dc:creator>
  <cp:lastModifiedBy>dtrackman</cp:lastModifiedBy>
  <cp:revision>178</cp:revision>
  <cp:lastPrinted>2012-05-17T14:39:28Z</cp:lastPrinted>
  <dcterms:modified xsi:type="dcterms:W3CDTF">2013-06-21T15:32:49Z</dcterms:modified>
</cp:coreProperties>
</file>